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4" r:id="rId1"/>
  </p:sldMasterIdLst>
  <p:notesMasterIdLst>
    <p:notesMasterId r:id="rId35"/>
  </p:notesMasterIdLst>
  <p:sldIdLst>
    <p:sldId id="412" r:id="rId2"/>
    <p:sldId id="411" r:id="rId3"/>
    <p:sldId id="442" r:id="rId4"/>
    <p:sldId id="387" r:id="rId5"/>
    <p:sldId id="440" r:id="rId6"/>
    <p:sldId id="441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54" r:id="rId19"/>
    <p:sldId id="455" r:id="rId20"/>
    <p:sldId id="456" r:id="rId21"/>
    <p:sldId id="457" r:id="rId22"/>
    <p:sldId id="458" r:id="rId23"/>
    <p:sldId id="459" r:id="rId24"/>
    <p:sldId id="469" r:id="rId25"/>
    <p:sldId id="460" r:id="rId26"/>
    <p:sldId id="461" r:id="rId27"/>
    <p:sldId id="462" r:id="rId28"/>
    <p:sldId id="463" r:id="rId29"/>
    <p:sldId id="464" r:id="rId30"/>
    <p:sldId id="465" r:id="rId31"/>
    <p:sldId id="466" r:id="rId32"/>
    <p:sldId id="467" r:id="rId33"/>
    <p:sldId id="438" r:id="rId3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7A00"/>
    <a:srgbClr val="99CC00"/>
    <a:srgbClr val="339933"/>
    <a:srgbClr val="336600"/>
    <a:srgbClr val="006600"/>
    <a:srgbClr val="E7F6FF"/>
    <a:srgbClr val="CC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598" autoAdjust="0"/>
  </p:normalViewPr>
  <p:slideViewPr>
    <p:cSldViewPr>
      <p:cViewPr varScale="1">
        <p:scale>
          <a:sx n="62" d="100"/>
          <a:sy n="62" d="100"/>
        </p:scale>
        <p:origin x="106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332"/>
          </a:xfrm>
          <a:prstGeom prst="rect">
            <a:avLst/>
          </a:prstGeom>
        </p:spPr>
        <p:txBody>
          <a:bodyPr vert="horz" lIns="95541" tIns="47770" rIns="95541" bIns="4777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5541" tIns="47770" rIns="95541" bIns="4777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CC7D43F5-86D8-43B9-BABC-6367D08560A9}" type="datetimeFigureOut">
              <a:rPr lang="it-IT"/>
              <a:pPr>
                <a:defRPr/>
              </a:pPr>
              <a:t>30/07/2025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1" tIns="47770" rIns="95541" bIns="4777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5541" tIns="47770" rIns="95541" bIns="4777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5541" tIns="47770" rIns="95541" bIns="4777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5541" tIns="47770" rIns="95541" bIns="4777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E13AB957-32FE-4E94-B197-5A09022F2A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512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842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D5B37-59C2-6AEE-0BF6-75742912E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9D7D30D-9563-18D7-CE30-04154E413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C28ED84-0654-1EE2-088D-840ACFDF1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BD4BA9-C39A-F7BB-BC63-D27B1D88C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9252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CEE0D-2216-B524-5DEB-F0248CB41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367EAC1-A856-6BE5-B6D4-EC726C0E51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9DA599A-C715-076C-8E8A-3FA76D5FD0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8248D6-B51D-69A1-E9D5-A55F17DAD3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443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28112-BF35-2192-38B8-363D94152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2A7DC71-4BD8-30BB-011F-BCDD80ED98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F35DD78-338B-4058-3D12-26CB0FA36E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F43DEC8-3455-B729-B80B-B9BA38CAA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658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C33A2-9708-2AC9-3824-6AA57A583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B8CDFE2-4D8D-54C7-0400-341C187FD3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ECBB9ED-7BC2-97F7-565A-B70E244B4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EB9BCF-4336-2DB2-B2C5-3AB9D268E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959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F7F71-5E21-CEBD-0106-D93EFA01E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7249862-A68F-075A-9005-1A7B081FC0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B56BB0B-7F7E-6848-9DB4-E9B8245F0B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E10A8AF-D429-EAF5-732F-4762BD5D2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243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67ECF-D0B6-EA4D-154E-F0EC43668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FDA5456-E3FC-A5C5-BEFF-C9A60CE43F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98E6E0C-404C-F18B-2913-D1367FB6E6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735419-CAE2-3163-2AD3-180462EEBF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803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BAF7B-6EE8-4421-7B64-7B53A306E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FD7C590-DCE9-3B3D-C4CF-6E83DECC77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906575B-B0F9-6D2C-09ED-108094D624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270C81-0F10-64D2-0445-1620AFDB65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731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38EFF-8402-7F71-5CCD-77B0040B4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5AD683F-2BF0-26B4-9BB2-7F293CFE85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89CEF26-0A39-512F-ACCD-82EA3668D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FDD144-68C7-2D9A-64F0-FC10E1D813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10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E9AD0-6171-7C19-BDF5-7A0719AA2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8C731E4-47DE-552A-90FB-68A7212C74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06F918F-2713-4F07-40BB-BE98BF6CF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FA292C-60EA-CD28-0F72-6FC630FFA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6201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3B6E9-CF45-BA0C-629B-35F7FA6C2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63CC6A0-18C8-31F8-7511-7A17584099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7270CB7-7C85-2185-B08A-8A7BF9B85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133E08-4ECB-5AB6-787C-96199BCBB2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820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09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84556-DE92-9B0E-4764-5A59BF265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5554748-E01D-A975-F108-51F7B2DF8C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7EFD1E1-FF77-8762-0C01-9146A2AD0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D044FF-9ED8-2D1E-2DA9-A97BF6012E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863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CDD8F-6F68-F1B5-A165-0532ADBE9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CF0B1FA-543F-D918-99C0-6A1D57445A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AD29F60-C059-E86C-4C1E-5CC7F29FD6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233220-D148-CFF4-3ED0-0A86A20CF9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583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648DC-DCB4-EEB2-234C-39756EC56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9C99FC3-D119-36D9-C28E-6B4F0283FF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92CE3DB-FB54-2C21-967F-A5F9BC845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3D1536-AF56-319B-05F1-208CF32F09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9684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573FD-640C-117A-177A-36053B0C7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C302404-40A0-254A-E7CE-EB7C639376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BC128C4-8620-2CF2-1CB5-044A94C57F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BFF9D57-6C3B-3966-C551-237F5C1D4D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907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4D250-BDE2-6383-778E-35522BA9B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A8D1DAF-9678-3FBF-F84D-BA8B969EE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72C8536-EE53-AAE2-AD87-B0C0847C0E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571695-E171-41B7-DD9D-2E1D8414BF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491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6EBF6-4FE7-0510-5E95-8222D1DB5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48B60CF-F49D-EB85-B770-56C3A4E5A7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7B27C3E-CC73-9AD6-EBCF-D89FFE276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605D8A-35E3-5C3D-FB61-E0AE06C648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854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C2F3E-1A5F-9359-83C7-C6C3392B8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C3C0F96-E6A7-7D0A-AAA1-B8732AD32B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D531C1B-89C4-EA5F-F01E-9015FD665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B7AE70-782E-26FA-1813-9E799E1C52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1207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D2455-5158-B250-6140-E2DF6EAF8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9347502-191F-00AF-3F00-B240CECD3E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B5CB8ED-F453-8A64-CDDE-7606641D87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1B2A78-F7F4-866A-7190-5494DF0F3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1063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D53DF-A5E5-332A-9AD4-B1EC816FF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95952A5-4A63-245E-E623-1DBBD723A8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AE10EAD-D8CF-8257-5B85-F2AA0A449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C054915-A726-EC19-6C22-975C152A2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5594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1028D-3DEE-8BD1-C79E-BF4AAC148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7A25E2C-A90F-0077-BF18-B32A36375C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F8EF898-4192-0102-B1A0-7D07F881D7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D9512D-743D-04E8-DE6A-55EA9C6A87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42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74F6E-F153-F2B5-9CAF-4FF034BBE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7126BCD-9F5C-E329-3F6B-E8DB2F30FF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574A28B-43AC-5B42-6A83-E70370444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6F37E1-1D7F-7E57-CD6C-7773308D4A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1479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714DD-CD9C-7F0B-67B3-67781E1A4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350FF68-B5C1-C296-468A-E2F28AF28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A25BE21-5F79-DE47-22A6-1A23CC867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997024-B77B-86EB-F983-B2EDAD96A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5901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12495-5F03-19E4-D4F5-1C9B9D089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6061429-DECF-7837-703B-E408A46DB5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9DC8591-674C-37B5-47DC-50B0CFF64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C13ECF-75D5-F755-3072-B6732331F1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966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333E8-5207-6BAD-2E0F-C4C7551DD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33E0CA1-A437-9279-8B2D-96EFEDE104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5B75E64-02DA-99EB-5047-315CDCEA61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5EEB15-105B-B71F-69FD-B987390B5B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4516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453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45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74911-935B-8D25-54F5-5980E6272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194B538-0D93-E42E-C79C-C052193A98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F06B5F3-172D-0FD4-D8F6-494B58445E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23F6447-9981-A613-6FFA-3901338145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27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06254-6AFB-0147-CAEC-ADFA30861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B20E09D-AC53-555B-8844-90843F04D0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12E267A-3128-1AB9-1B13-6082E04DF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56ADB1-5098-7B46-BEAD-28B5FBADF6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322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2D119-A29F-D698-ED32-FA6E0F730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C7A0F01-4832-FDBC-8C6B-B5D3107B6A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D9B2361-91D5-4545-CAEB-392EE96D50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0572514-C88B-4218-2587-CF689118C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058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F7023-4CA9-69EC-F9EE-175FDF059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C352CE9-B275-9D69-49D9-4CAD4AEF1C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891F700-0F2E-266C-B6A1-E6BBB45FC3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FEC1375-2B5D-A720-F89D-10890B8C09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927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498D6-F027-0786-AB88-7BB9A6193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9A4BE8F-5EAF-F39D-C5C5-C69BE69265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7758866-38F0-F277-347C-3DA145ABF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A598E0-92DC-BD3A-E851-AA28110BA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3AB957-32FE-4E94-B197-5A09022F2A94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458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033EB0-C5F7-4069-97E0-17F8C0D4F065}" type="datetimeFigureOut">
              <a:rPr lang="en-US" smtClean="0">
                <a:solidFill>
                  <a:srgbClr val="FFFFFF"/>
                </a:solidFill>
              </a:rPr>
              <a:pPr/>
              <a:t>7/30/2025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418920-34F9-417C-9B81-FD5F12CF1996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59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07F-C862-47D8-8084-B3FB7945A795}" type="datetimeFigureOut">
              <a:rPr lang="en-US" smtClean="0">
                <a:solidFill>
                  <a:srgbClr val="000000"/>
                </a:solidFill>
              </a:rPr>
              <a:pPr/>
              <a:t>7/30/2025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1C64-7B7C-45F3-AB5D-9B911F4360DB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6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07F-C862-47D8-8084-B3FB7945A795}" type="datetimeFigureOut">
              <a:rPr lang="en-US" smtClean="0">
                <a:solidFill>
                  <a:srgbClr val="000000"/>
                </a:solidFill>
              </a:rPr>
              <a:pPr/>
              <a:t>7/30/2025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1C64-7B7C-45F3-AB5D-9B911F4360DB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93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9D9CB8C6-FD72-4ABA-B05D-CF20A970BD7A}" type="datetimeFigureOut">
              <a:rPr lang="en-US">
                <a:solidFill>
                  <a:srgbClr val="000000"/>
                </a:solidFill>
              </a:rPr>
              <a:pPr/>
              <a:t>7/30/2025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889237F2-F6E9-4977-B4ED-646B16680359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1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07F-C862-47D8-8084-B3FB7945A795}" type="datetimeFigureOut">
              <a:rPr lang="en-US" smtClean="0">
                <a:solidFill>
                  <a:srgbClr val="000000"/>
                </a:solidFill>
              </a:rPr>
              <a:pPr/>
              <a:t>7/30/2025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1C64-7B7C-45F3-AB5D-9B911F4360DB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7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6745-0BE2-4B5C-9DAA-AB08D5BB0C1A}" type="datetimeFigureOut">
              <a:rPr lang="en-US" smtClean="0">
                <a:solidFill>
                  <a:srgbClr val="000000"/>
                </a:solidFill>
              </a:rPr>
              <a:pPr/>
              <a:t>7/30/2025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AD60-D703-462A-86A2-A2159FE3DFB6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61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07F-C862-47D8-8084-B3FB7945A795}" type="datetimeFigureOut">
              <a:rPr lang="en-US" smtClean="0">
                <a:solidFill>
                  <a:srgbClr val="000000"/>
                </a:solidFill>
              </a:rPr>
              <a:pPr/>
              <a:t>7/30/2025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1C64-7B7C-45F3-AB5D-9B911F4360DB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32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07F-C862-47D8-8084-B3FB7945A795}" type="datetimeFigureOut">
              <a:rPr lang="en-US" smtClean="0">
                <a:solidFill>
                  <a:srgbClr val="000000"/>
                </a:solidFill>
              </a:rPr>
              <a:pPr/>
              <a:t>7/30/2025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1C64-7B7C-45F3-AB5D-9B911F4360DB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636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4EF1-B6F4-4D11-93F6-965E4F05FEAC}" type="datetimeFigureOut">
              <a:rPr lang="en-US" smtClean="0">
                <a:solidFill>
                  <a:srgbClr val="000000"/>
                </a:solidFill>
              </a:rPr>
              <a:pPr/>
              <a:t>7/30/2025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A9777-173C-4483-AF86-B1919BA05F16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0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09D7-7A7E-4A4F-A33C-3E475834C8F5}" type="datetimeFigureOut">
              <a:rPr lang="en-US" smtClean="0">
                <a:solidFill>
                  <a:srgbClr val="000000"/>
                </a:solidFill>
              </a:rPr>
              <a:pPr/>
              <a:t>7/30/2025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A27C-27F9-43E8-882F-94176DD0D783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07F-C862-47D8-8084-B3FB7945A795}" type="datetimeFigureOut">
              <a:rPr lang="en-US" smtClean="0">
                <a:solidFill>
                  <a:srgbClr val="000000"/>
                </a:solidFill>
              </a:rPr>
              <a:pPr/>
              <a:t>7/30/2025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1C64-7B7C-45F3-AB5D-9B911F4360DB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03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CDBE-023D-486C-879B-A4C1CC3224B7}" type="datetimeFigureOut">
              <a:rPr lang="en-US" smtClean="0">
                <a:solidFill>
                  <a:srgbClr val="000000"/>
                </a:solidFill>
              </a:rPr>
              <a:pPr/>
              <a:t>7/30/2025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72D7-DBCF-4B5E-A6F8-10D72373A854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1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EC2E07F-C862-47D8-8084-B3FB7945A795}" type="datetimeFigureOut">
              <a:rPr lang="en-US" smtClean="0">
                <a:solidFill>
                  <a:srgbClr val="000000"/>
                </a:solidFill>
              </a:rPr>
              <a:pPr/>
              <a:t>7/30/2025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D631C64-7B7C-45F3-AB5D-9B911F4360DB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katia.dercoli@regione.marche.it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60">
            <a:extLst>
              <a:ext uri="{FF2B5EF4-FFF2-40B4-BE49-F238E27FC236}">
                <a16:creationId xmlns:a16="http://schemas.microsoft.com/office/drawing/2014/main" id="{29E7461E-D3EF-467C-90B0-A07159CA6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73" name="Rectangle 62">
            <a:extLst>
              <a:ext uri="{FF2B5EF4-FFF2-40B4-BE49-F238E27FC236}">
                <a16:creationId xmlns:a16="http://schemas.microsoft.com/office/drawing/2014/main" id="{6187544F-2A96-4442-9598-104754EE6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74" name="Straight Connector 64">
            <a:extLst>
              <a:ext uri="{FF2B5EF4-FFF2-40B4-BE49-F238E27FC236}">
                <a16:creationId xmlns:a16="http://schemas.microsoft.com/office/drawing/2014/main" id="{9288961F-689B-486C-86C4-49DA3F389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66">
            <a:extLst>
              <a:ext uri="{FF2B5EF4-FFF2-40B4-BE49-F238E27FC236}">
                <a16:creationId xmlns:a16="http://schemas.microsoft.com/office/drawing/2014/main" id="{FD16E056-7C23-4991-A723-92720B0DC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76" name="Rectangle 68">
            <a:extLst>
              <a:ext uri="{FF2B5EF4-FFF2-40B4-BE49-F238E27FC236}">
                <a16:creationId xmlns:a16="http://schemas.microsoft.com/office/drawing/2014/main" id="{7B3F59C5-37A5-43C7-8D4C-4F84875B2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40DD592-E8EA-40E4-A171-16AF23C9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546245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1">
            <a:extLst>
              <a:ext uri="{FF2B5EF4-FFF2-40B4-BE49-F238E27FC236}">
                <a16:creationId xmlns:a16="http://schemas.microsoft.com/office/drawing/2014/main" id="{574AE5A2-8E22-843E-75DC-E5C5FCBA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18" y="4136578"/>
            <a:ext cx="7475220" cy="13258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85000"/>
              </a:lnSpc>
            </a:pPr>
            <a:r>
              <a:rPr lang="en-US" sz="3200" b="1" cap="all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Musei e </a:t>
            </a:r>
            <a:r>
              <a:rPr lang="en-US" sz="3200" b="1" cap="all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istituti</a:t>
            </a:r>
            <a:r>
              <a:rPr lang="en-US" sz="3200" b="1" cap="all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cap="all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similari</a:t>
            </a:r>
            <a:r>
              <a:rPr lang="en-US" sz="3200" b="1" cap="all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cap="all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nelle</a:t>
            </a:r>
            <a:r>
              <a:rPr lang="en-US" sz="3200" b="1" cap="all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Marche</a:t>
            </a:r>
            <a:br>
              <a:rPr lang="en-US" sz="3200" b="1" cap="all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cap="all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Anni 2019-2022</a:t>
            </a:r>
            <a:endParaRPr lang="en-US" sz="3200" b="1" i="1" cap="all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821D184-A940-61D7-9517-EF2EBFCD18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88" r="11298" b="3"/>
          <a:stretch>
            <a:fillRect/>
          </a:stretch>
        </p:blipFill>
        <p:spPr>
          <a:xfrm>
            <a:off x="3165530" y="407093"/>
            <a:ext cx="2680212" cy="3999095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997147" y="6223828"/>
            <a:ext cx="127966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89237F2-F6E9-4977-B4ED-646B16680359}" type="slidenum">
              <a:rPr lang="en-US" sz="1200" smtClean="0"/>
              <a:pPr defTabSz="914400">
                <a:spcAft>
                  <a:spcPts val="600"/>
                </a:spcAft>
              </a:pPr>
              <a:t>1</a:t>
            </a:fld>
            <a:endParaRPr lang="en-US" sz="120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3F102EB-16AE-B876-9F17-F4F8861FC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6178840"/>
            <a:ext cx="1072989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94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E66F4-D878-3C51-C2EB-ADEA7DD8A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>
            <a:extLst>
              <a:ext uri="{FF2B5EF4-FFF2-40B4-BE49-F238E27FC236}">
                <a16:creationId xmlns:a16="http://schemas.microsoft.com/office/drawing/2014/main" id="{71DD183D-088A-FC7D-F801-78A60BE74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MUSEI E ISTITUTI SIMILARI PER TIPOLOGIA PRINCIPALE DI MUSEO -ANNO 2019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7427037-6E2A-7265-36D6-84637B81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1DF8FAD-02B3-37CE-7FA8-43806B6353EA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DA17076-47BE-B991-9472-F8724DCEB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33" y="1340768"/>
            <a:ext cx="8551133" cy="152304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E1AA778-E3D5-3253-8623-0091796B7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957" y="2958124"/>
            <a:ext cx="6452083" cy="331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60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2791F-3ECE-0280-27A9-A47AD621E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>
            <a:extLst>
              <a:ext uri="{FF2B5EF4-FFF2-40B4-BE49-F238E27FC236}">
                <a16:creationId xmlns:a16="http://schemas.microsoft.com/office/drawing/2014/main" id="{3BE51B90-6DCD-C1A5-34BB-37C31D977B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MUSEI E ISTITUTI SIMILARI PER TIPOLOGIA PRINCIPALE DI AREA O PARCO ARCHEOLOGICO-ANNO 2022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5071E25-A5AD-D79C-924B-7D831B4D4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442E760-4104-E650-4C8A-5ECFECA8B9D0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483319C-CD96-3CB8-A4DA-264AD3B99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836712"/>
            <a:ext cx="4801334" cy="2266020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0E4A4CAD-DCD1-130B-3C28-DE6C429765B7}"/>
              </a:ext>
            </a:extLst>
          </p:cNvPr>
          <p:cNvGrpSpPr/>
          <p:nvPr/>
        </p:nvGrpSpPr>
        <p:grpSpPr>
          <a:xfrm>
            <a:off x="539552" y="3102732"/>
            <a:ext cx="8392362" cy="3139318"/>
            <a:chOff x="539552" y="3102732"/>
            <a:chExt cx="8392362" cy="3139318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489EA729-9D0B-A1A8-FDF8-AD6108BEB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552" y="3102732"/>
              <a:ext cx="3746258" cy="2434163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6CB3A89B-3F1E-6C35-7B06-CA7A8C1AC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6573" y="3994942"/>
              <a:ext cx="4375341" cy="2247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5659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3EB08-EBE8-44C6-2A55-BF633348D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>
            <a:extLst>
              <a:ext uri="{FF2B5EF4-FFF2-40B4-BE49-F238E27FC236}">
                <a16:creationId xmlns:a16="http://schemas.microsoft.com/office/drawing/2014/main" id="{E4CE3FA6-94D9-0602-DE73-ABAE25D2E8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MUSEI E ISTITUTI SIMILARI PER TIPOLOGIA PRINCIPALE DI AREA O PARCO ARCHEOLOGICO-ANNO 2021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81B9D01-A5B1-EF7F-710C-B3B3FD763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540907D-C667-22A5-460E-7576CECA643C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4FCFBFF-C808-4869-F7DE-7C7B06875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353" y="921318"/>
            <a:ext cx="5180690" cy="244505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F4EEDC6-D3D3-3ACD-D9B2-08F78D1D0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3693280"/>
            <a:ext cx="4750586" cy="243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8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F7601-9468-0EA2-AA87-9D17D693B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>
            <a:extLst>
              <a:ext uri="{FF2B5EF4-FFF2-40B4-BE49-F238E27FC236}">
                <a16:creationId xmlns:a16="http://schemas.microsoft.com/office/drawing/2014/main" id="{24AFF045-1595-F80E-B566-F54DC80D7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MUSEI E ISTITUTI SIMILARI PER TIPOLOGIA PRINCIPALE DI AREA O PARCO ARCHEOLOGICO-ANNO 2020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27EB64F-89CF-590C-3F67-6549890A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13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5AC619-0A98-5728-FF56-ED30D313EF73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3FFBFBD-F620-F373-B941-1CE0EF4EA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813" y="928580"/>
            <a:ext cx="5226286" cy="246657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5CD1F4D-DEA4-EB1A-C414-E3CFC6904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3538188"/>
            <a:ext cx="5244168" cy="26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21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7DBC0-1D6E-D5D9-3825-8ED614C35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>
            <a:extLst>
              <a:ext uri="{FF2B5EF4-FFF2-40B4-BE49-F238E27FC236}">
                <a16:creationId xmlns:a16="http://schemas.microsoft.com/office/drawing/2014/main" id="{F893EF42-C7BE-FA0B-19B2-4D29553E4B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MUSEI E ISTITUTI SIMILARI PER TIPOLOGIA PRINCIPALE DI AREA O PARCO ARCHEOLOGICO-ANNO 2019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E1D51A6-A41C-CAE5-9206-694088E6E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761E8B6-F5D1-0158-D4D5-79A5B6A3B071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72FD569-D3B5-9FB2-6BF9-BEDB06BC6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843838"/>
            <a:ext cx="5080809" cy="239791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681690A-FCB3-D504-7BFF-3480B4332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551" y="3524341"/>
            <a:ext cx="5080809" cy="260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62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9EDA3-EDB4-16C4-EC7B-0510D89E1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>
            <a:extLst>
              <a:ext uri="{FF2B5EF4-FFF2-40B4-BE49-F238E27FC236}">
                <a16:creationId xmlns:a16="http://schemas.microsoft.com/office/drawing/2014/main" id="{F725A968-7CA2-4061-D134-5B1F6AC385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MUSEI E ISTITUTI SIMILARI PER TIPOLOGIA PRINCIPALE DI MONUMENTO O COMPLESSO MONUMENTALE-ANNO 2022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0A3E917-C43E-7652-2D29-1B3E2828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15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2F5A762-4E7F-4B5C-8B69-95F8E5603912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F60A6E9-00FB-3FC6-308E-6A7E76229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4" y="908720"/>
            <a:ext cx="8388424" cy="2065671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F0CA9CD0-2CF4-B54B-DDC3-36AA75F7A543}"/>
              </a:ext>
            </a:extLst>
          </p:cNvPr>
          <p:cNvGrpSpPr/>
          <p:nvPr/>
        </p:nvGrpSpPr>
        <p:grpSpPr>
          <a:xfrm>
            <a:off x="403734" y="3142204"/>
            <a:ext cx="8454699" cy="2991562"/>
            <a:chOff x="403734" y="3142204"/>
            <a:chExt cx="8454699" cy="2991562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FCD43AF1-2240-2B4D-6658-7BEBEB338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734" y="3142204"/>
              <a:ext cx="5820591" cy="2034034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49D4CAC8-3D6D-7EEF-CB18-87A27AC51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9961" y="3922369"/>
              <a:ext cx="4298472" cy="22113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8725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BEBF4-1E65-50B6-F18A-8BCF621A5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>
            <a:extLst>
              <a:ext uri="{FF2B5EF4-FFF2-40B4-BE49-F238E27FC236}">
                <a16:creationId xmlns:a16="http://schemas.microsoft.com/office/drawing/2014/main" id="{65A4325D-BDDA-BA06-DD9D-4BA2BF685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MUSEI E ISTITUTI SIMILARI PER TIPOLOGIA PRINCIPALE DI MONUMENTO O COMPLESSO MONUMENTALE-ANNO 2021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F67D1B2-9611-D6CA-44FC-CB3CDDEA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16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B94F8B6-E86A-DA43-79C9-91B6BF5A5526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A18468E-B8DB-41D6-A771-A4648FDEB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" y="1231514"/>
            <a:ext cx="8298631" cy="204355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EC29864-673C-9FEA-11DC-62F22EC75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3468385"/>
            <a:ext cx="5400600" cy="27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28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6C3CB-6A9B-D0E6-607B-CCE02743C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>
            <a:extLst>
              <a:ext uri="{FF2B5EF4-FFF2-40B4-BE49-F238E27FC236}">
                <a16:creationId xmlns:a16="http://schemas.microsoft.com/office/drawing/2014/main" id="{4D8C4F2E-A4E5-B682-33B5-E8165D240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MUSEI E ISTITUTI SIMILARI PER TIPOLOGIA PRINCIPALE DI MONUMENTO O COMPLESSO MONUMENTALE-ANNO 2020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AABDE12-0047-571B-41F8-A221050A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17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B07AA10-7C8D-5D3F-4998-A02E4AA48AE3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E33E21B-1875-1E69-2B63-C04685D70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" y="1109248"/>
            <a:ext cx="8511235" cy="209591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E97ADCB-7DBB-B20F-BC21-C0ADC3C4D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3253996"/>
            <a:ext cx="5933944" cy="30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72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F91B4-8F65-264D-E387-4C9BEE004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>
            <a:extLst>
              <a:ext uri="{FF2B5EF4-FFF2-40B4-BE49-F238E27FC236}">
                <a16:creationId xmlns:a16="http://schemas.microsoft.com/office/drawing/2014/main" id="{0977EBBF-409F-CBB5-46D1-9DD2FB7236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MUSEI E ISTITUTI SIMILARI PER TIPOLOGIA PRINCIPALE DI MONUMENTO O COMPLESSO MONUMENTALE-ANNO 2019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C867DE4-FE78-4D14-E849-32EE11B4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18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5237B58-D21E-A9BC-E5F5-DA6B20979707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3FC4221-8366-F3E8-E769-665305D27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91" y="1150839"/>
            <a:ext cx="8316416" cy="204793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137BB38-20B9-95E6-9BA0-64443E040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226" y="3429000"/>
            <a:ext cx="5555460" cy="285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28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055B3-792E-34D4-3BBF-04DCF1073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>
            <a:extLst>
              <a:ext uri="{FF2B5EF4-FFF2-40B4-BE49-F238E27FC236}">
                <a16:creationId xmlns:a16="http://schemas.microsoft.com/office/drawing/2014/main" id="{25BEC3C2-8B2D-EC58-94C8-CBAFE3F85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MUSEI E ISTITUTI SIMILARI PER TITOLARITA’ - ANNO 2022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17C1724-5F3E-D8DC-3BEC-36D1CAA73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19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B20E05-45CE-055E-F9F9-27220D0CD15F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B7F7690E-DDB6-BB7E-8C75-40001FA3A6C2}"/>
              </a:ext>
            </a:extLst>
          </p:cNvPr>
          <p:cNvGrpSpPr/>
          <p:nvPr/>
        </p:nvGrpSpPr>
        <p:grpSpPr>
          <a:xfrm>
            <a:off x="383784" y="3703415"/>
            <a:ext cx="8364144" cy="2506668"/>
            <a:chOff x="383784" y="3703415"/>
            <a:chExt cx="8364144" cy="2506668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869F6D28-CD6A-A562-C307-2E6DFFFD1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784" y="3735382"/>
              <a:ext cx="3631202" cy="2363789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96D00016-1085-6120-46AE-382C4C7F6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6763" y="3703415"/>
              <a:ext cx="4291165" cy="2506668"/>
            </a:xfrm>
            <a:prstGeom prst="rect">
              <a:avLst/>
            </a:prstGeom>
          </p:spPr>
        </p:pic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A6A32F94-813F-0A88-C627-B470DAB0A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9385" y="990075"/>
            <a:ext cx="454914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6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543037C-438D-046A-EB3D-D78A30911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92696"/>
            <a:ext cx="7924800" cy="11430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Premessa</a:t>
            </a:r>
            <a:endParaRPr lang="it-IT" sz="2800" i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A79633C-FD74-8405-F332-404D7B012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90" y="1988840"/>
            <a:ext cx="7862887" cy="389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13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7DFCC-207C-2167-DEB0-65D7280D3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>
            <a:extLst>
              <a:ext uri="{FF2B5EF4-FFF2-40B4-BE49-F238E27FC236}">
                <a16:creationId xmlns:a16="http://schemas.microsoft.com/office/drawing/2014/main" id="{3F72F636-E086-A3EE-C855-5A67E0252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MUSEI E ISTITUTI SIMILARI PER TITOLARITA’ - ANNO 2021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0378165-6C14-2E61-186C-3280D927F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20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DF6033B-4657-826A-6EBD-CA3A3FA0B6ED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C133402-2762-9A6B-74E5-2506B879E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605" y="3558000"/>
            <a:ext cx="4858701" cy="26612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D3ABC26-8287-4AEE-32EE-49D59E21D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385" y="899524"/>
            <a:ext cx="454914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58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F3C62-8542-6B12-F2D1-39804FA8A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>
            <a:extLst>
              <a:ext uri="{FF2B5EF4-FFF2-40B4-BE49-F238E27FC236}">
                <a16:creationId xmlns:a16="http://schemas.microsoft.com/office/drawing/2014/main" id="{DFDD3FBF-C4A9-FDE5-DC30-C056F66AA1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MUSEI E ISTITUTI SIMILARI PER TITOLARITA’ - ANNO 2020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914DF03-81A4-07EB-D98E-40BA59B1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21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A266818-8356-7344-D3F5-658154924705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34C27D7-5D47-900E-B1A6-0994C006F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599" y="3491318"/>
            <a:ext cx="4682714" cy="269339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37DA005-133E-7DF3-42C2-5DD0219F1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644" y="985178"/>
            <a:ext cx="4336711" cy="25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0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176CC-A004-76B9-51D7-95268FC05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>
            <a:extLst>
              <a:ext uri="{FF2B5EF4-FFF2-40B4-BE49-F238E27FC236}">
                <a16:creationId xmlns:a16="http://schemas.microsoft.com/office/drawing/2014/main" id="{1A9996D8-FFBE-4CAD-58A2-64FCDF7F00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MUSEI E ISTITUTI SIMILARI PER TITOLARITA’ - ANNO 2019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0B95FA5-FA4B-8CA6-8620-5BC6E75F6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22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FB04565-22ED-CD3A-FB9A-B07E663233C0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F28F93D-4262-CB10-D66F-2716CA77B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429" y="795237"/>
            <a:ext cx="4549140" cy="26289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A060ECE-9693-2120-75C3-89D318CEA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094" y="3537664"/>
            <a:ext cx="4829016" cy="277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76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3092D-E2BD-A076-1B06-69E2F7698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>
            <a:extLst>
              <a:ext uri="{FF2B5EF4-FFF2-40B4-BE49-F238E27FC236}">
                <a16:creationId xmlns:a16="http://schemas.microsoft.com/office/drawing/2014/main" id="{FC0FDEE0-0B65-E449-BBE8-AF076CD7B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MUSEI E ISTITUTI SIMILARI PER ADESIONE A RETI E/O SISTEMI MUSEALI E/O SISTEMI DI SERVIZI CULTURALI INTEGRATI - ANNO 2022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F0EEB59-1BF4-D8A0-02A6-EDBA9CBB2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7F94A0A-167C-33F4-B77C-E03EEFF945D8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B33AF46-7D22-D4CD-8450-3C02DF5E1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280" y="895900"/>
            <a:ext cx="4945351" cy="246929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37B99A3-5E63-A374-DA2C-907F696B0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214" y="3365193"/>
            <a:ext cx="6275569" cy="293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71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1F1DC-FACA-997E-CB46-CE315B0D0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>
            <a:extLst>
              <a:ext uri="{FF2B5EF4-FFF2-40B4-BE49-F238E27FC236}">
                <a16:creationId xmlns:a16="http://schemas.microsoft.com/office/drawing/2014/main" id="{831DDBA9-3FAE-1C48-886C-9D1D04F830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 fontScale="90000"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MUSEI E ISTITUTI SIMILARI PER SUPPORTI E SERVIZI PER FAVORIRE LA FRUIZIONE CULTURALE ALLE PERSONE CON DISABILITA’ - ANNO 2022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AD8F152-E5D2-AA96-3E12-3FA9CB4D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24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8BA4E9-FA9A-9E15-3878-41D9AE65EECE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4B84DC4-1702-F53E-C637-EABFCC0DB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62538"/>
            <a:ext cx="7139940" cy="403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09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997F3-C80A-FB03-1924-C524A1DFE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>
            <a:extLst>
              <a:ext uri="{FF2B5EF4-FFF2-40B4-BE49-F238E27FC236}">
                <a16:creationId xmlns:a16="http://schemas.microsoft.com/office/drawing/2014/main" id="{3A9ABCA7-80AB-C1C1-46E3-9703A4407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VISITATORI - ANNO 2022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F83BB61-9EAD-4349-3FFE-5A9FC35C5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25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CEC9A0E-E00F-514E-C847-BCB644796423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65FE464-75B9-826A-DFF2-7CB2E9F17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386" y="800100"/>
            <a:ext cx="4549140" cy="26289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BD0C581-7E34-E1D4-ABA0-BB5273B7C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3683249"/>
            <a:ext cx="3528392" cy="23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75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3BBEC-533B-EE7D-2E11-C290E8264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>
            <a:extLst>
              <a:ext uri="{FF2B5EF4-FFF2-40B4-BE49-F238E27FC236}">
                <a16:creationId xmlns:a16="http://schemas.microsoft.com/office/drawing/2014/main" id="{98926B8D-1B30-4C28-4BDE-3C2B1CB1C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VISITATORI - ANNO 2021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102BDE6-2E9F-F52D-336C-B64024C8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26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F3CE718-1D93-449E-755D-E26AA9F76B7E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042DBA6-54D3-D19C-12BC-919252872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776543"/>
            <a:ext cx="4549140" cy="26289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3A705AB-1BE3-39E9-1D74-0D96E546F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782" y="3473940"/>
            <a:ext cx="4113015" cy="276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86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CE960-6C02-15D2-C98F-BE3F19D5F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>
            <a:extLst>
              <a:ext uri="{FF2B5EF4-FFF2-40B4-BE49-F238E27FC236}">
                <a16:creationId xmlns:a16="http://schemas.microsoft.com/office/drawing/2014/main" id="{9BB5FCCA-24DD-0653-215A-B1DE9A91A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VISITATORI - ANNO 2020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D93D8C4-396E-8B66-FB0B-F4EF9208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27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E01C92-9CF5-907D-1A8D-D4DD254B2BD0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94767DE-7BD0-47AB-97D7-617992FFB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386" y="800100"/>
            <a:ext cx="4549140" cy="26289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D9F30DD-147D-41AE-0891-3B8EC7DA8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897" y="3488528"/>
            <a:ext cx="3658204" cy="246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17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D3CD3-3801-930B-69C5-A1FAC5159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>
            <a:extLst>
              <a:ext uri="{FF2B5EF4-FFF2-40B4-BE49-F238E27FC236}">
                <a16:creationId xmlns:a16="http://schemas.microsoft.com/office/drawing/2014/main" id="{62EC4A14-E972-5790-B04F-1174F0DDB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VISITATORI - ANNO 2019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61360D6-77DC-A966-8422-4601E2804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28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300B335-63EF-DBEF-00DD-3F5A0A84A7F4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7436AB6-CA5B-572B-1CA6-9AE3C7BEE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429" y="800100"/>
            <a:ext cx="4549140" cy="26289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16936BA-2C88-E5C7-26C1-121E69AA4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352" y="3559296"/>
            <a:ext cx="3825294" cy="257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00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99618-A450-88D9-685E-76FD3F458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>
            <a:extLst>
              <a:ext uri="{FF2B5EF4-FFF2-40B4-BE49-F238E27FC236}">
                <a16:creationId xmlns:a16="http://schemas.microsoft.com/office/drawing/2014/main" id="{0E9D3C67-60C4-82F6-C736-BC7B5C9BC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DOTAZIONE DEL PERSONALE - ANNO 2022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5D61887-CE97-43C0-D02B-DF286AAF2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29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D702523-EB1F-80C1-9684-9A088FF37680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D3263FA-A49A-62CB-8C7A-1D747B514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43" y="830719"/>
            <a:ext cx="7098826" cy="2539756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78D7B228-EEA6-5583-FE86-5FBB17D09FD7}"/>
              </a:ext>
            </a:extLst>
          </p:cNvPr>
          <p:cNvGrpSpPr/>
          <p:nvPr/>
        </p:nvGrpSpPr>
        <p:grpSpPr>
          <a:xfrm>
            <a:off x="539552" y="3564413"/>
            <a:ext cx="7931053" cy="2462868"/>
            <a:chOff x="539552" y="3564413"/>
            <a:chExt cx="7931053" cy="2462868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08D9732F-F408-4C00-4F84-B07ED9B5B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9552" y="3564413"/>
              <a:ext cx="3647641" cy="2462868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49651C01-D8D2-EC29-790E-BBFB13DA8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1961" y="3708620"/>
              <a:ext cx="4128644" cy="21357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361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C9E67-8477-A5DF-DD11-782CCA61B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>
            <a:extLst>
              <a:ext uri="{FF2B5EF4-FFF2-40B4-BE49-F238E27FC236}">
                <a16:creationId xmlns:a16="http://schemas.microsoft.com/office/drawing/2014/main" id="{3EE12786-A656-C34E-892F-3C8C0437AD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MUSEI E ISTITUTI SIMILARI PER TIPOLOGIA PREVALENTE-ANNO 2022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879645F-D7D1-30A9-0D72-94F1416B1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C37ADD3-6E90-13A4-EB06-6B874DD5B232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977D399-F2DD-DF91-8427-EF482EB5F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998781"/>
            <a:ext cx="6025470" cy="264593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F8CA8C6-97B6-7D8E-30DF-F7A305559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69" y="3730112"/>
            <a:ext cx="3858784" cy="251193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0A1EF47-CE05-FB8B-B897-1695AC89F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9053" y="3778440"/>
            <a:ext cx="4046224" cy="236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7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6287C-C74B-1DCF-B6C9-49DFEECDF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>
            <a:extLst>
              <a:ext uri="{FF2B5EF4-FFF2-40B4-BE49-F238E27FC236}">
                <a16:creationId xmlns:a16="http://schemas.microsoft.com/office/drawing/2014/main" id="{D9E57FA7-2717-4123-1250-E36DE0E28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DOTAZIONE DEL PERSONALE - ANNO 2021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DA5BF3E-4737-4DD7-8141-8E85B741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30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8A9207F-B47D-1B51-BE82-BA4D497E611A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7D608AD-F1C7-2DD3-4BFF-F2A66E384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84" y="877599"/>
            <a:ext cx="7498030" cy="252866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B012537-61D4-A2BC-51C1-B5C9DCAD1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146" y="3688030"/>
            <a:ext cx="4507620" cy="244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57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48F88-FD23-D04B-D290-0B3793155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>
            <a:extLst>
              <a:ext uri="{FF2B5EF4-FFF2-40B4-BE49-F238E27FC236}">
                <a16:creationId xmlns:a16="http://schemas.microsoft.com/office/drawing/2014/main" id="{973E9C65-AE00-FE65-0C18-81C2B4552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DOTAZIONE DEL PERSONALE - ANNO 2020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7C1F6D8-1F34-46C7-5F33-68B7836D9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31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3E7D0A4-FFA8-12C1-0532-20A1279CBBE4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B872CE8-3824-3CB4-F117-2AC85A181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246" y="3617351"/>
            <a:ext cx="4825505" cy="262469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C9E83A4-B4D0-50F5-290B-664A70FC2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33" y="980727"/>
            <a:ext cx="8667037" cy="245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57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8D696-57A8-B9C6-40D4-EEFEEE44D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>
            <a:extLst>
              <a:ext uri="{FF2B5EF4-FFF2-40B4-BE49-F238E27FC236}">
                <a16:creationId xmlns:a16="http://schemas.microsoft.com/office/drawing/2014/main" id="{D01DE08F-776C-9BCE-7317-07F9605769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DOTAZIONE DEL PERSONALE - ANNO 2019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2AAF976-5530-7267-4280-BA70B5C36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32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28D6EEF-71EF-12ED-E176-60E52A3984E8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5912459-9D9F-CC68-B524-BFFB60664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068" y="3691109"/>
            <a:ext cx="4981862" cy="257926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AAB79AF-1D76-FC38-9E01-E39BFFC13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26" y="819951"/>
            <a:ext cx="779526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46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3682E96-62DC-7D22-E467-439115B8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33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C29964D-E122-EE5E-E704-17B9DC217809}"/>
              </a:ext>
            </a:extLst>
          </p:cNvPr>
          <p:cNvSpPr txBox="1">
            <a:spLocks/>
          </p:cNvSpPr>
          <p:nvPr/>
        </p:nvSpPr>
        <p:spPr>
          <a:xfrm>
            <a:off x="1043608" y="1536341"/>
            <a:ext cx="6768752" cy="3785318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it-IT"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lang="it-IT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lang="it-IT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Fonte dei dati: ISTAT, "Indagine sui musei e le istituzioni similari"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  informazioni: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Regione Marche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Settore Controllo di </a:t>
            </a:r>
            <a:r>
              <a:rPr lang="it-IT" i="1" kern="0" dirty="0">
                <a:solidFill>
                  <a:sysClr val="windowText" lastClr="000000"/>
                </a:solidFill>
                <a:latin typeface="Calibri"/>
              </a:rPr>
              <a:t>g</a:t>
            </a:r>
            <a:r>
              <a:rPr kumimoji="0" lang="it-IT" sz="11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estione</a:t>
            </a:r>
            <a:r>
              <a:rPr kumimoji="0" lang="it-IT" sz="11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sistemi statistici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Via Gentile da Fabriano, 9 – 60125 Ancona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Tel. 071-806.4470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http://statistica.regione.marche.it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E-mail: </a:t>
            </a:r>
            <a:r>
              <a:rPr kumimoji="0" lang="it-IT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settore.controllogestionesis@regione.marche.it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Redazione ed elaborazioni statistiche: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Katia D’Ercoli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tel. 071-806.2470</a:t>
            </a:r>
          </a:p>
          <a:p>
            <a:pPr algn="r" fontAlgn="auto">
              <a:spcAft>
                <a:spcPts val="0"/>
              </a:spcAft>
              <a:defRPr/>
            </a:pPr>
            <a:r>
              <a:rPr kumimoji="0" lang="it-IT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lang="it-IT" b="0" kern="0" dirty="0">
                <a:solidFill>
                  <a:sysClr val="windowText" lastClr="000000"/>
                </a:solidFill>
                <a:latin typeface="Calibri"/>
              </a:rPr>
              <a:t>E-mail: </a:t>
            </a:r>
            <a:r>
              <a:rPr lang="it-IT" b="0" i="1" kern="0" dirty="0">
                <a:solidFill>
                  <a:sysClr val="windowText" lastClr="000000"/>
                </a:solidFill>
                <a:latin typeface="Calibri"/>
                <a:hlinkClick r:id="rId3"/>
              </a:rPr>
              <a:t>katia.dercoli@regione.marche.it</a:t>
            </a:r>
            <a:endParaRPr lang="it-IT" b="0" i="1" kern="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03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/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MUSEI E ISTITUTI SIMILARI PER TIPOLOGIA PREVALENTE-ANNO 2021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C486133-3800-E191-E9E6-8635BD404407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E7CBE62-62AF-E8C2-D0C2-AE320B24E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697" y="3726529"/>
            <a:ext cx="4592606" cy="2515521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E03F44F-A5B3-4E6C-87AE-A531739CF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889" y="949668"/>
            <a:ext cx="557022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DDAE9-73C0-A4C2-33B1-7CABBED7C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>
            <a:extLst>
              <a:ext uri="{FF2B5EF4-FFF2-40B4-BE49-F238E27FC236}">
                <a16:creationId xmlns:a16="http://schemas.microsoft.com/office/drawing/2014/main" id="{965C2CFF-272E-1E2B-2603-7A89AECD4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MUSEI E ISTITUTI SIMILARI PER TIPOLOGIA PREVALENTE-ANNO 2020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8B70B9D-DEB2-11CF-3416-2D70EDBB4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AE820E-200A-CF87-5A27-A8553491CCFC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08BD425-B4DE-6529-BA2E-6C9C5CCEF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838" y="3464511"/>
            <a:ext cx="4881904" cy="280796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76990E4-182A-F315-24A9-4D9E07551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846" y="747369"/>
            <a:ext cx="557022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0DDC3-CDD9-D927-EFED-87A38ED64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>
            <a:extLst>
              <a:ext uri="{FF2B5EF4-FFF2-40B4-BE49-F238E27FC236}">
                <a16:creationId xmlns:a16="http://schemas.microsoft.com/office/drawing/2014/main" id="{67CE2905-0BE6-5F87-D4B0-93C784AAE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MUSEI E ISTITUTI SIMILARI PER TIPOLOGIA PREVALENTE-ANNO 2019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3324EC5-7E6E-EE96-25EC-C3E8433AF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8658E43-3515-8FF8-F96E-A784187ACC56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60412D5-8751-C84B-0C3F-CF269FB92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890" y="800100"/>
            <a:ext cx="5570220" cy="26289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06B2AC1-C53A-D183-F06E-46B5D8F49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547" y="3443905"/>
            <a:ext cx="4802903" cy="284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6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250D5-CD31-C742-3EF1-11E137055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>
            <a:extLst>
              <a:ext uri="{FF2B5EF4-FFF2-40B4-BE49-F238E27FC236}">
                <a16:creationId xmlns:a16="http://schemas.microsoft.com/office/drawing/2014/main" id="{E2D43536-9CCD-5DB7-CEC9-66354E77BA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MUSEI E ISTITUTI SIMILARI PER TIPOLOGIA PRINCIPALE DI MUSEO -ANNO 2022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9DE11D7-3C22-1ECF-F3E5-3B4109455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62B1EA-0E8C-7005-85BF-35C25238C36A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805D285-7A58-6246-24FF-4150F4FB4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62" y="1123738"/>
            <a:ext cx="8660273" cy="1542485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0AA1FC28-856A-227B-42C7-363B3A591325}"/>
              </a:ext>
            </a:extLst>
          </p:cNvPr>
          <p:cNvGrpSpPr/>
          <p:nvPr/>
        </p:nvGrpSpPr>
        <p:grpSpPr>
          <a:xfrm>
            <a:off x="332885" y="2797029"/>
            <a:ext cx="8426890" cy="3504549"/>
            <a:chOff x="332885" y="2797029"/>
            <a:chExt cx="8426890" cy="3504549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AE6FC44A-9BEA-790E-F65F-5E6F2F5CA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885" y="2797029"/>
              <a:ext cx="5358025" cy="1786872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FEEF4DD2-B439-8E65-FED1-A4870DACB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7093" y="4060971"/>
              <a:ext cx="4362682" cy="22406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352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5E42B-A587-E1F7-7E6C-2B79E3908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>
            <a:extLst>
              <a:ext uri="{FF2B5EF4-FFF2-40B4-BE49-F238E27FC236}">
                <a16:creationId xmlns:a16="http://schemas.microsoft.com/office/drawing/2014/main" id="{FC25E902-FD0D-4995-931A-9C4E39E844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MUSEI E ISTITUTI SIMILARI PER TIPOLOGIA PRINCIPALE DI MUSEO -ANNO 2021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452F1D9-30A1-349C-43F0-7B96584F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3D6569-BA44-2B30-7764-B339EA2F4809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457E9E3-7DEC-4C4F-3992-FB0D4EA08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97" y="1414195"/>
            <a:ext cx="8676456" cy="154536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3AE17CB-4478-E67F-910C-D81BE7657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250" y="3138590"/>
            <a:ext cx="5998350" cy="30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36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EBB62-ED46-C25D-E9C3-7B05FE263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AutoShape 9">
            <a:extLst>
              <a:ext uri="{FF2B5EF4-FFF2-40B4-BE49-F238E27FC236}">
                <a16:creationId xmlns:a16="http://schemas.microsoft.com/office/drawing/2014/main" id="{BEEAED65-4A29-A2B9-A5BD-27722F85D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60" y="154184"/>
            <a:ext cx="8892479" cy="948826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MUSEI E ISTITUTI SIMILARI PER TIPOLOGIA PRINCIPALE DI MUSEO -ANNO 2020</a:t>
            </a:r>
            <a:endParaRPr lang="it-IT" sz="2400" b="1" dirty="0">
              <a:solidFill>
                <a:srgbClr val="FFC000"/>
              </a:solidFill>
              <a:highlight>
                <a:srgbClr val="FFFF00"/>
              </a:highligh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F657B21-A212-2775-CEDC-FE6F0244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37F2-F6E9-4977-B4ED-646B16680359}" type="slidenum">
              <a:rPr lang="it-IT" sz="12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5572A63-7F25-9A9F-DA77-30634E5985E5}"/>
              </a:ext>
            </a:extLst>
          </p:cNvPr>
          <p:cNvSpPr txBox="1"/>
          <p:nvPr/>
        </p:nvSpPr>
        <p:spPr>
          <a:xfrm>
            <a:off x="671513" y="6301578"/>
            <a:ext cx="7500887" cy="2616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 Marche - Elaborazione Settore Controllo di gestione e sistemi statistici su dati ISTAT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FE91806-9DD1-0D73-B45B-50BC08BC4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038693"/>
            <a:ext cx="6286382" cy="322858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1B095AB-BF90-562E-81B8-FF7B65005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08" y="1137306"/>
            <a:ext cx="8573983" cy="152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72438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7196</TotalTime>
  <Words>886</Words>
  <Application>Microsoft Office PowerPoint</Application>
  <PresentationFormat>Presentazione su schermo (4:3)</PresentationFormat>
  <Paragraphs>144</Paragraphs>
  <Slides>33</Slides>
  <Notes>33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6" baseType="lpstr">
      <vt:lpstr>Calibri</vt:lpstr>
      <vt:lpstr>Corbel</vt:lpstr>
      <vt:lpstr>Base</vt:lpstr>
      <vt:lpstr>Musei e istituti similari nelle Marche Anni 2019-2022</vt:lpstr>
      <vt:lpstr>Premessa</vt:lpstr>
      <vt:lpstr>MUSEI E ISTITUTI SIMILARI PER TIPOLOGIA PREVALENTE-ANNO 2022</vt:lpstr>
      <vt:lpstr>MUSEI E ISTITUTI SIMILARI PER TIPOLOGIA PREVALENTE-ANNO 2021</vt:lpstr>
      <vt:lpstr>MUSEI E ISTITUTI SIMILARI PER TIPOLOGIA PREVALENTE-ANNO 2020</vt:lpstr>
      <vt:lpstr>MUSEI E ISTITUTI SIMILARI PER TIPOLOGIA PREVALENTE-ANNO 2019</vt:lpstr>
      <vt:lpstr>MUSEI E ISTITUTI SIMILARI PER TIPOLOGIA PRINCIPALE DI MUSEO -ANNO 2022</vt:lpstr>
      <vt:lpstr>MUSEI E ISTITUTI SIMILARI PER TIPOLOGIA PRINCIPALE DI MUSEO -ANNO 2021</vt:lpstr>
      <vt:lpstr>MUSEI E ISTITUTI SIMILARI PER TIPOLOGIA PRINCIPALE DI MUSEO -ANNO 2020</vt:lpstr>
      <vt:lpstr>MUSEI E ISTITUTI SIMILARI PER TIPOLOGIA PRINCIPALE DI MUSEO -ANNO 2019</vt:lpstr>
      <vt:lpstr>MUSEI E ISTITUTI SIMILARI PER TIPOLOGIA PRINCIPALE DI AREA O PARCO ARCHEOLOGICO-ANNO 2022</vt:lpstr>
      <vt:lpstr>MUSEI E ISTITUTI SIMILARI PER TIPOLOGIA PRINCIPALE DI AREA O PARCO ARCHEOLOGICO-ANNO 2021</vt:lpstr>
      <vt:lpstr>MUSEI E ISTITUTI SIMILARI PER TIPOLOGIA PRINCIPALE DI AREA O PARCO ARCHEOLOGICO-ANNO 2020</vt:lpstr>
      <vt:lpstr>MUSEI E ISTITUTI SIMILARI PER TIPOLOGIA PRINCIPALE DI AREA O PARCO ARCHEOLOGICO-ANNO 2019</vt:lpstr>
      <vt:lpstr>MUSEI E ISTITUTI SIMILARI PER TIPOLOGIA PRINCIPALE DI MONUMENTO O COMPLESSO MONUMENTALE-ANNO 2022</vt:lpstr>
      <vt:lpstr>MUSEI E ISTITUTI SIMILARI PER TIPOLOGIA PRINCIPALE DI MONUMENTO O COMPLESSO MONUMENTALE-ANNO 2021</vt:lpstr>
      <vt:lpstr>MUSEI E ISTITUTI SIMILARI PER TIPOLOGIA PRINCIPALE DI MONUMENTO O COMPLESSO MONUMENTALE-ANNO 2020</vt:lpstr>
      <vt:lpstr>MUSEI E ISTITUTI SIMILARI PER TIPOLOGIA PRINCIPALE DI MONUMENTO O COMPLESSO MONUMENTALE-ANNO 2019</vt:lpstr>
      <vt:lpstr>MUSEI E ISTITUTI SIMILARI PER TITOLARITA’ - ANNO 2022</vt:lpstr>
      <vt:lpstr>MUSEI E ISTITUTI SIMILARI PER TITOLARITA’ - ANNO 2021</vt:lpstr>
      <vt:lpstr>MUSEI E ISTITUTI SIMILARI PER TITOLARITA’ - ANNO 2020</vt:lpstr>
      <vt:lpstr>MUSEI E ISTITUTI SIMILARI PER TITOLARITA’ - ANNO 2019</vt:lpstr>
      <vt:lpstr>MUSEI E ISTITUTI SIMILARI PER ADESIONE A RETI E/O SISTEMI MUSEALI E/O SISTEMI DI SERVIZI CULTURALI INTEGRATI - ANNO 2022</vt:lpstr>
      <vt:lpstr>MUSEI E ISTITUTI SIMILARI PER SUPPORTI E SERVIZI PER FAVORIRE LA FRUIZIONE CULTURALE ALLE PERSONE CON DISABILITA’ - ANNO 2022</vt:lpstr>
      <vt:lpstr>VISITATORI - ANNO 2022</vt:lpstr>
      <vt:lpstr>VISITATORI - ANNO 2021</vt:lpstr>
      <vt:lpstr>VISITATORI - ANNO 2020</vt:lpstr>
      <vt:lpstr>VISITATORI - ANNO 2019</vt:lpstr>
      <vt:lpstr>DOTAZIONE DEL PERSONALE - ANNO 2022</vt:lpstr>
      <vt:lpstr>DOTAZIONE DEL PERSONALE - ANNO 2021</vt:lpstr>
      <vt:lpstr>DOTAZIONE DEL PERSONALE - ANNO 2020</vt:lpstr>
      <vt:lpstr>DOTAZIONE DEL PERSONALE - ANNO 2019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Marche: come siamo e  come saremo</dc:title>
  <dc:creator>Cantelli</dc:creator>
  <cp:lastModifiedBy>Katia D'Ercoli</cp:lastModifiedBy>
  <cp:revision>335</cp:revision>
  <cp:lastPrinted>2025-07-28T10:19:33Z</cp:lastPrinted>
  <dcterms:created xsi:type="dcterms:W3CDTF">2011-06-28T10:53:20Z</dcterms:created>
  <dcterms:modified xsi:type="dcterms:W3CDTF">2025-07-30T09:56:17Z</dcterms:modified>
</cp:coreProperties>
</file>